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12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344A-ECF1-4DBD-8E54-738D15E345F5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67927-08A6-42B6-9DD9-FAC6AD61D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5167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344A-ECF1-4DBD-8E54-738D15E345F5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67927-08A6-42B6-9DD9-FAC6AD61D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2995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344A-ECF1-4DBD-8E54-738D15E345F5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67927-08A6-42B6-9DD9-FAC6AD61D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2144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344A-ECF1-4DBD-8E54-738D15E345F5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67927-08A6-42B6-9DD9-FAC6AD61D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040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344A-ECF1-4DBD-8E54-738D15E345F5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67927-08A6-42B6-9DD9-FAC6AD61D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1665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344A-ECF1-4DBD-8E54-738D15E345F5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67927-08A6-42B6-9DD9-FAC6AD61D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65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344A-ECF1-4DBD-8E54-738D15E345F5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67927-08A6-42B6-9DD9-FAC6AD61D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666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344A-ECF1-4DBD-8E54-738D15E345F5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67927-08A6-42B6-9DD9-FAC6AD61D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1555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344A-ECF1-4DBD-8E54-738D15E345F5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67927-08A6-42B6-9DD9-FAC6AD61D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052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344A-ECF1-4DBD-8E54-738D15E345F5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67927-08A6-42B6-9DD9-FAC6AD61D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851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344A-ECF1-4DBD-8E54-738D15E345F5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67927-08A6-42B6-9DD9-FAC6AD61D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6456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1344A-ECF1-4DBD-8E54-738D15E345F5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67927-08A6-42B6-9DD9-FAC6AD61D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356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6AA2A623-CE93-F1B9-8301-81DABCCD57B1}"/>
              </a:ext>
            </a:extLst>
          </p:cNvPr>
          <p:cNvGrpSpPr/>
          <p:nvPr/>
        </p:nvGrpSpPr>
        <p:grpSpPr>
          <a:xfrm>
            <a:off x="4502676" y="123320"/>
            <a:ext cx="3161191" cy="2862322"/>
            <a:chOff x="1462089" y="667502"/>
            <a:chExt cx="3170260" cy="283207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273AA-3E25-B9C2-41FD-9CEFE8758E62}"/>
                </a:ext>
              </a:extLst>
            </p:cNvPr>
            <p:cNvSpPr/>
            <p:nvPr/>
          </p:nvSpPr>
          <p:spPr>
            <a:xfrm>
              <a:off x="1500207" y="717550"/>
              <a:ext cx="2157393" cy="27559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6E09EBFF-90FA-FCF3-E119-3020403858AB}"/>
                </a:ext>
              </a:extLst>
            </p:cNvPr>
            <p:cNvSpPr txBox="1"/>
            <p:nvPr/>
          </p:nvSpPr>
          <p:spPr>
            <a:xfrm>
              <a:off x="1462089" y="667502"/>
              <a:ext cx="3170260" cy="2832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La Phase de Début</a:t>
              </a:r>
            </a:p>
            <a:p>
              <a:pPr lvl="1"/>
              <a:r>
                <a:rPr lang="fr-FR" sz="1000" dirty="0"/>
                <a:t>La Sous-phase des Effets</a:t>
              </a:r>
            </a:p>
            <a:p>
              <a:r>
                <a:rPr lang="fr-FR" sz="1000" dirty="0"/>
                <a:t>La Phase de Mouvement</a:t>
              </a:r>
            </a:p>
            <a:p>
              <a:pPr lvl="1"/>
              <a:r>
                <a:rPr lang="fr-FR" sz="1000" dirty="0"/>
                <a:t>La Sous-phase de Réserves</a:t>
              </a:r>
            </a:p>
            <a:p>
              <a:pPr lvl="1"/>
              <a:r>
                <a:rPr lang="fr-FR" sz="1000" dirty="0"/>
                <a:t>La Sous-phase de Déplacement</a:t>
              </a:r>
            </a:p>
            <a:p>
              <a:pPr lvl="1"/>
              <a:r>
                <a:rPr lang="fr-FR" sz="1000" dirty="0"/>
                <a:t>La Sous-phase de Déroute</a:t>
              </a:r>
            </a:p>
            <a:p>
              <a:r>
                <a:rPr lang="fr-FR" sz="1000" dirty="0"/>
                <a:t>La Phase de Tir</a:t>
              </a:r>
            </a:p>
            <a:p>
              <a:pPr lvl="1"/>
              <a:r>
                <a:rPr lang="fr-FR" sz="1000" dirty="0"/>
                <a:t>La Sous-phase d’Attaque</a:t>
              </a:r>
            </a:p>
            <a:p>
              <a:pPr lvl="1"/>
              <a:r>
                <a:rPr lang="fr-FR" sz="1000" dirty="0"/>
                <a:t>La Sous-phase de Moral</a:t>
              </a:r>
            </a:p>
            <a:p>
              <a:r>
                <a:rPr lang="fr-FR" sz="1000" dirty="0"/>
                <a:t>La Phase d’Assaut</a:t>
              </a:r>
            </a:p>
            <a:p>
              <a:pPr lvl="1"/>
              <a:r>
                <a:rPr lang="fr-FR" sz="1000" dirty="0"/>
                <a:t>La Sous-phase de Charge</a:t>
              </a:r>
            </a:p>
            <a:p>
              <a:pPr lvl="1"/>
              <a:r>
                <a:rPr lang="fr-FR" sz="1000" dirty="0"/>
                <a:t>La Sous-phase de Défi</a:t>
              </a:r>
            </a:p>
            <a:p>
              <a:pPr lvl="1"/>
              <a:r>
                <a:rPr lang="fr-FR" sz="1000" dirty="0"/>
                <a:t>La Sous-phase de Combat</a:t>
              </a:r>
            </a:p>
            <a:p>
              <a:pPr lvl="1"/>
              <a:r>
                <a:rPr lang="fr-FR" sz="1000" dirty="0"/>
                <a:t>La Sous-phase de Résolution</a:t>
              </a:r>
            </a:p>
            <a:p>
              <a:r>
                <a:rPr lang="fr-FR" sz="1000" dirty="0"/>
                <a:t>La Phase de Fin</a:t>
              </a:r>
            </a:p>
            <a:p>
              <a:pPr lvl="1"/>
              <a:r>
                <a:rPr lang="fr-FR" sz="1000" dirty="0"/>
                <a:t>La Sous-phase des Effets</a:t>
              </a:r>
            </a:p>
            <a:p>
              <a:pPr lvl="1"/>
              <a:r>
                <a:rPr lang="fr-FR" sz="1000" dirty="0"/>
                <a:t>La Sous-phase des Statuts</a:t>
              </a:r>
            </a:p>
            <a:p>
              <a:pPr lvl="1"/>
              <a:r>
                <a:rPr lang="fr-FR" sz="1000" dirty="0"/>
                <a:t>La Sous-phase de Victoire</a:t>
              </a:r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B9569C75-697C-4329-FCB3-3962E86EA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700" y="5071578"/>
            <a:ext cx="1598074" cy="1314987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C8434554-815B-09C4-21C8-1157CCD4AB50}"/>
              </a:ext>
            </a:extLst>
          </p:cNvPr>
          <p:cNvGrpSpPr/>
          <p:nvPr/>
        </p:nvGrpSpPr>
        <p:grpSpPr>
          <a:xfrm>
            <a:off x="724286" y="6412971"/>
            <a:ext cx="5409427" cy="3369709"/>
            <a:chOff x="696666" y="6485089"/>
            <a:chExt cx="5409427" cy="3369709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A377237F-A244-8AE5-38E9-80D610414BFC}"/>
                </a:ext>
              </a:extLst>
            </p:cNvPr>
            <p:cNvGrpSpPr/>
            <p:nvPr/>
          </p:nvGrpSpPr>
          <p:grpSpPr>
            <a:xfrm>
              <a:off x="751906" y="6485089"/>
              <a:ext cx="5354187" cy="3369709"/>
              <a:chOff x="-270910" y="-126954"/>
              <a:chExt cx="6048503" cy="3643032"/>
            </a:xfrm>
          </p:grpSpPr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8DCC9DBC-763E-214C-CA37-BC35BEAE5A39}"/>
                  </a:ext>
                </a:extLst>
              </p:cNvPr>
              <p:cNvGrpSpPr/>
              <p:nvPr/>
            </p:nvGrpSpPr>
            <p:grpSpPr>
              <a:xfrm>
                <a:off x="343157" y="-126954"/>
                <a:ext cx="5434436" cy="3643032"/>
                <a:chOff x="-1900771" y="1690287"/>
                <a:chExt cx="8572594" cy="3517116"/>
              </a:xfrm>
            </p:grpSpPr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2809C03A-5D47-91BD-3DC1-01480738DBEF}"/>
                    </a:ext>
                  </a:extLst>
                </p:cNvPr>
                <p:cNvSpPr txBox="1"/>
                <p:nvPr/>
              </p:nvSpPr>
              <p:spPr>
                <a:xfrm>
                  <a:off x="-1900771" y="1690287"/>
                  <a:ext cx="8572594" cy="34693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200" b="1" dirty="0">
                      <a:solidFill>
                        <a:srgbClr val="0070C0"/>
                      </a:solidFill>
                    </a:rPr>
                    <a:t>Statuts tactiques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fr-FR" sz="1050" dirty="0"/>
                    <a:t>Charge désordonnée;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fr-FR" sz="1050" dirty="0"/>
                    <a:t>Initiative au combat à 1;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fr-FR" sz="1050" dirty="0"/>
                    <a:t>Ni contrôle ni conteste objectif;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fr-FR" sz="1050" dirty="0"/>
                    <a:t>Pas le bénéfice « A l’arrêt »</a:t>
                  </a:r>
                </a:p>
                <a:p>
                  <a:endParaRPr lang="fr-FR" sz="1050" dirty="0"/>
                </a:p>
                <a:p>
                  <a:r>
                    <a:rPr lang="fr-FR" sz="1050" b="1" dirty="0"/>
                    <a:t>Fixé</a:t>
                  </a:r>
                </a:p>
                <a:p>
                  <a:r>
                    <a:rPr lang="fr-FR" sz="1050" dirty="0"/>
                    <a:t>Ne peut pas se Déplacer, ni Foncer, ni Charger à aucune Phase,</a:t>
                  </a:r>
                </a:p>
                <a:p>
                  <a:r>
                    <a:rPr lang="fr-FR" sz="1050" dirty="0"/>
                    <a:t>Si en Combat : Mises au Contact normale, mais pas Poursuivre ni Désengager.</a:t>
                  </a:r>
                </a:p>
                <a:p>
                  <a:endParaRPr lang="fr-FR" sz="1050" dirty="0"/>
                </a:p>
                <a:p>
                  <a:r>
                    <a:rPr lang="fr-FR" sz="1050" b="1" dirty="0"/>
                    <a:t>Neutralisée</a:t>
                  </a:r>
                </a:p>
                <a:p>
                  <a:r>
                    <a:rPr lang="fr-FR" sz="1050" dirty="0"/>
                    <a:t>Doit faire au jugé l’intégrité des attaques de Tir.</a:t>
                  </a:r>
                </a:p>
                <a:p>
                  <a:endParaRPr lang="fr-FR" sz="1050" dirty="0"/>
                </a:p>
                <a:p>
                  <a:r>
                    <a:rPr lang="fr-FR" sz="1050" b="1" dirty="0"/>
                    <a:t>Sonnée</a:t>
                  </a:r>
                </a:p>
                <a:p>
                  <a:r>
                    <a:rPr lang="fr-FR" sz="1050" dirty="0"/>
                    <a:t>Ne peut déclarer aucune réaction.</a:t>
                  </a:r>
                </a:p>
                <a:p>
                  <a:endParaRPr lang="fr-FR" sz="1050" dirty="0"/>
                </a:p>
                <a:p>
                  <a:r>
                    <a:rPr lang="fr-FR" sz="1050" b="1" dirty="0"/>
                    <a:t>En</a:t>
                  </a:r>
                  <a:r>
                    <a:rPr lang="fr-FR" sz="1050" dirty="0"/>
                    <a:t> </a:t>
                  </a:r>
                  <a:r>
                    <a:rPr lang="fr-FR" sz="1050" b="1" dirty="0"/>
                    <a:t>déroute</a:t>
                  </a:r>
                  <a:r>
                    <a:rPr lang="fr-FR" sz="1050" dirty="0"/>
                    <a:t> </a:t>
                  </a:r>
                </a:p>
                <a:p>
                  <a:r>
                    <a:rPr lang="fr-FR" sz="1050" dirty="0"/>
                    <a:t>Tous les autres</a:t>
                  </a:r>
                </a:p>
                <a:p>
                  <a:r>
                    <a:rPr lang="fr-FR" sz="1050" dirty="0"/>
                    <a:t>Phase de mouvement : Battre en retraite.</a:t>
                  </a:r>
                </a:p>
                <a:p>
                  <a:r>
                    <a:rPr lang="fr-FR" sz="1050" dirty="0"/>
                    <a:t>Si bord de table : test de commandement: raté : mort, réussit : neutralisé.</a:t>
                  </a: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089D48D4-CB44-750A-0AC8-CFDAF83075CC}"/>
                    </a:ext>
                  </a:extLst>
                </p:cNvPr>
                <p:cNvSpPr/>
                <p:nvPr/>
              </p:nvSpPr>
              <p:spPr>
                <a:xfrm>
                  <a:off x="-1802332" y="1690287"/>
                  <a:ext cx="7643122" cy="3517116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2000"/>
                </a:p>
              </p:txBody>
            </p:sp>
          </p:grpSp>
          <p:pic>
            <p:nvPicPr>
              <p:cNvPr id="5" name="Image 4">
                <a:extLst>
                  <a:ext uri="{FF2B5EF4-FFF2-40B4-BE49-F238E27FC236}">
                    <a16:creationId xmlns:a16="http://schemas.microsoft.com/office/drawing/2014/main" id="{6C974312-BDD3-D4AE-79AA-577BCE13A5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70910" y="2807227"/>
                <a:ext cx="539398" cy="567059"/>
              </a:xfrm>
              <a:prstGeom prst="rect">
                <a:avLst/>
              </a:prstGeom>
            </p:spPr>
          </p:pic>
          <p:pic>
            <p:nvPicPr>
              <p:cNvPr id="9" name="Image 8">
                <a:extLst>
                  <a:ext uri="{FF2B5EF4-FFF2-40B4-BE49-F238E27FC236}">
                    <a16:creationId xmlns:a16="http://schemas.microsoft.com/office/drawing/2014/main" id="{CF5FD253-4180-6071-FC5F-BDD6CBB94F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17595" y="1587740"/>
                <a:ext cx="486083" cy="479424"/>
              </a:xfrm>
              <a:prstGeom prst="rect">
                <a:avLst/>
              </a:prstGeom>
            </p:spPr>
          </p:pic>
        </p:grp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6B8D4A55-9100-D075-3FBB-666B5A25A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666" y="8592713"/>
              <a:ext cx="587960" cy="503341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538A05E6-F448-5E2C-6F83-75305B5F2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150" y="7464720"/>
              <a:ext cx="522991" cy="503341"/>
            </a:xfrm>
            <a:prstGeom prst="rect">
              <a:avLst/>
            </a:prstGeom>
          </p:spPr>
        </p:pic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4D5B6567-D8E5-F3F7-28CF-8177E852EB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89" y="123320"/>
            <a:ext cx="4276800" cy="73590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6699F9A-5C83-490A-BB5D-D9CD139FDA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89" y="945762"/>
            <a:ext cx="4276800" cy="2631877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19ADF3F1-482F-9B48-65B6-65443BFBFFC2}"/>
              </a:ext>
            </a:extLst>
          </p:cNvPr>
          <p:cNvGrpSpPr/>
          <p:nvPr/>
        </p:nvGrpSpPr>
        <p:grpSpPr>
          <a:xfrm>
            <a:off x="4502675" y="2985642"/>
            <a:ext cx="2474197" cy="2092881"/>
            <a:chOff x="1462089" y="667502"/>
            <a:chExt cx="2481295" cy="287771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2A32E6F-801E-D2D7-8240-6C33A56E2CFA}"/>
                </a:ext>
              </a:extLst>
            </p:cNvPr>
            <p:cNvSpPr/>
            <p:nvPr/>
          </p:nvSpPr>
          <p:spPr>
            <a:xfrm>
              <a:off x="1500207" y="717550"/>
              <a:ext cx="2157393" cy="27559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E50C3D-FDA2-6983-A6B3-4325B3573D65}"/>
                </a:ext>
              </a:extLst>
            </p:cNvPr>
            <p:cNvSpPr txBox="1"/>
            <p:nvPr/>
          </p:nvSpPr>
          <p:spPr>
            <a:xfrm>
              <a:off x="1462089" y="667502"/>
              <a:ext cx="2481295" cy="28777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b="1" dirty="0"/>
                <a:t>Attaques de Tir</a:t>
              </a:r>
            </a:p>
            <a:p>
              <a:pPr marL="228600" indent="-228600">
                <a:buAutoNum type="arabicPeriod"/>
              </a:pPr>
              <a:r>
                <a:rPr lang="fr-FR" sz="1000" dirty="0"/>
                <a:t>Choisir l’Unité Cible.</a:t>
              </a:r>
            </a:p>
            <a:p>
              <a:pPr marL="228600" indent="-228600">
                <a:buAutoNum type="arabicPeriod"/>
              </a:pPr>
              <a:r>
                <a:rPr lang="fr-FR" sz="1000" dirty="0"/>
                <a:t>Vérifier la cible.</a:t>
              </a:r>
            </a:p>
            <a:p>
              <a:pPr marL="228600" indent="-228600">
                <a:buAutoNum type="arabicPeriod"/>
              </a:pPr>
              <a:r>
                <a:rPr lang="fr-FR" sz="1000" dirty="0"/>
                <a:t>Déclarer les armes.</a:t>
              </a:r>
            </a:p>
            <a:p>
              <a:pPr marL="228600" indent="-228600">
                <a:buFontTx/>
                <a:buAutoNum type="arabicPeriod"/>
              </a:pPr>
              <a:r>
                <a:rPr lang="fr-FR" sz="1000" dirty="0"/>
                <a:t>Établir les groupes de tirs.</a:t>
              </a:r>
            </a:p>
            <a:p>
              <a:pPr marL="228600" indent="-228600">
                <a:buFontTx/>
                <a:buAutoNum type="arabicPeriod"/>
              </a:pPr>
              <a:r>
                <a:rPr lang="fr-FR" sz="1000" dirty="0"/>
                <a:t>Choisir un groupe de tirs à Résoudre</a:t>
              </a:r>
            </a:p>
            <a:p>
              <a:pPr marL="228600" indent="-228600">
                <a:buFontTx/>
                <a:buAutoNum type="arabicPeriod"/>
              </a:pPr>
              <a:r>
                <a:rPr lang="fr-FR" sz="1000" dirty="0"/>
                <a:t>Faire les jets de touche.</a:t>
              </a:r>
            </a:p>
            <a:p>
              <a:pPr marL="228600" indent="-228600">
                <a:buFontTx/>
                <a:buAutoNum type="arabicPeriod"/>
              </a:pPr>
              <a:r>
                <a:rPr lang="fr-FR" sz="1000" dirty="0"/>
                <a:t>Faire les jets de blessures.</a:t>
              </a:r>
            </a:p>
            <a:p>
              <a:pPr marL="228600" indent="-228600">
                <a:buFontTx/>
                <a:buAutoNum type="arabicPeriod"/>
              </a:pPr>
              <a:r>
                <a:rPr lang="fr-FR" sz="1000" dirty="0"/>
                <a:t>Choisir la figurine cible.</a:t>
              </a:r>
            </a:p>
            <a:p>
              <a:pPr marL="228600" indent="-228600">
                <a:buFontTx/>
                <a:buAutoNum type="arabicPeriod"/>
              </a:pPr>
              <a:r>
                <a:rPr lang="fr-FR" sz="1000" dirty="0"/>
                <a:t>Faire les jets de sauvegarde et les </a:t>
              </a:r>
            </a:p>
            <a:p>
              <a:r>
                <a:rPr lang="fr-FR" sz="1000" dirty="0"/>
                <a:t>        jets de mitigation de dégâts.</a:t>
              </a:r>
            </a:p>
            <a:p>
              <a:r>
                <a:rPr lang="fr-FR" sz="1000" dirty="0"/>
                <a:t>10.  Choisir le groupe de tirs suivant.</a:t>
              </a:r>
            </a:p>
            <a:p>
              <a:r>
                <a:rPr lang="fr-FR" sz="1000" dirty="0"/>
                <a:t>11.  Retirer les pertes.</a:t>
              </a: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609CAC64-E5A8-9F7E-FB95-8CBDE1900D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94" y="3577638"/>
            <a:ext cx="4276800" cy="263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586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616AAF04-2A5A-026D-C3E0-FC3C649A6308}"/>
              </a:ext>
            </a:extLst>
          </p:cNvPr>
          <p:cNvGrpSpPr/>
          <p:nvPr/>
        </p:nvGrpSpPr>
        <p:grpSpPr>
          <a:xfrm>
            <a:off x="78004" y="388130"/>
            <a:ext cx="6656831" cy="8402300"/>
            <a:chOff x="1232583" y="104597"/>
            <a:chExt cx="2668743" cy="524083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2D8CEC7-0CF8-C981-C295-066046F51608}"/>
                </a:ext>
              </a:extLst>
            </p:cNvPr>
            <p:cNvSpPr/>
            <p:nvPr/>
          </p:nvSpPr>
          <p:spPr>
            <a:xfrm>
              <a:off x="1232583" y="104598"/>
              <a:ext cx="2668743" cy="490764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4B674A2-6A35-FC89-9BE0-D771F10E172D}"/>
                </a:ext>
              </a:extLst>
            </p:cNvPr>
            <p:cNvSpPr txBox="1"/>
            <p:nvPr/>
          </p:nvSpPr>
          <p:spPr>
            <a:xfrm>
              <a:off x="1280239" y="104597"/>
              <a:ext cx="2621087" cy="5240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b="1" dirty="0"/>
                <a:t>Réactions</a:t>
              </a:r>
            </a:p>
            <a:p>
              <a:r>
                <a:rPr lang="fr-FR" sz="1000" dirty="0"/>
                <a:t>Mouvement =&gt; </a:t>
              </a:r>
              <a:r>
                <a:rPr lang="fr-FR" sz="1000" b="1" dirty="0">
                  <a:solidFill>
                    <a:srgbClr val="0070C0"/>
                  </a:solidFill>
                </a:rPr>
                <a:t>Se repositionner </a:t>
              </a:r>
              <a:r>
                <a:rPr lang="fr-FR" sz="1000" dirty="0"/>
                <a:t>:</a:t>
              </a:r>
            </a:p>
            <a:p>
              <a:pPr lvl="1"/>
              <a:r>
                <a:rPr lang="fr-FR" sz="1000" dirty="0"/>
                <a:t>Ennemie arrive à 12’’, mouvement d’une valeur de l’initiative.</a:t>
              </a:r>
            </a:p>
            <a:p>
              <a:pPr lvl="1"/>
              <a:endParaRPr lang="fr-FR" sz="1000" dirty="0"/>
            </a:p>
            <a:p>
              <a:r>
                <a:rPr lang="fr-FR" sz="1000" dirty="0"/>
                <a:t>Tir =&gt; </a:t>
              </a:r>
              <a:r>
                <a:rPr lang="fr-FR" sz="1000" b="1" dirty="0">
                  <a:solidFill>
                    <a:srgbClr val="0070C0"/>
                  </a:solidFill>
                </a:rPr>
                <a:t>Répliquer</a:t>
              </a:r>
              <a:r>
                <a:rPr lang="fr-FR" sz="1000" dirty="0"/>
                <a:t> :</a:t>
              </a:r>
            </a:p>
            <a:p>
              <a:pPr lvl="1"/>
              <a:r>
                <a:rPr lang="fr-FR" sz="1000" dirty="0"/>
                <a:t>Tir (même les morts).</a:t>
              </a:r>
            </a:p>
            <a:p>
              <a:endParaRPr lang="fr-FR" sz="1000" dirty="0"/>
            </a:p>
            <a:p>
              <a:r>
                <a:rPr lang="fr-FR" sz="1000" dirty="0"/>
                <a:t>Phase d’Assaut =&gt; </a:t>
              </a:r>
              <a:r>
                <a:rPr lang="fr-FR" sz="1000" b="1" dirty="0">
                  <a:solidFill>
                    <a:srgbClr val="0070C0"/>
                  </a:solidFill>
                </a:rPr>
                <a:t>Tir d’état d’alerte </a:t>
              </a:r>
              <a:r>
                <a:rPr lang="fr-FR" sz="1000" dirty="0"/>
                <a:t>:</a:t>
              </a:r>
            </a:p>
            <a:p>
              <a:pPr lvl="1"/>
              <a:r>
                <a:rPr lang="fr-FR" sz="1000" dirty="0"/>
                <a:t>Tir normalement et toutes les armes</a:t>
              </a:r>
            </a:p>
            <a:p>
              <a:pPr lvl="1"/>
              <a:r>
                <a:rPr lang="fr-FR" sz="1000" dirty="0"/>
                <a:t>Aucun jet de couvert NI mitigation de dégât de dissimulation.</a:t>
              </a:r>
            </a:p>
            <a:p>
              <a:endParaRPr lang="fr-FR" sz="1000" dirty="0"/>
            </a:p>
            <a:p>
              <a:r>
                <a:rPr lang="fr-FR" sz="1000" dirty="0"/>
                <a:t>Phase d’Assaut =&gt; </a:t>
              </a:r>
              <a:r>
                <a:rPr lang="fr-FR" sz="1000" b="1" dirty="0">
                  <a:solidFill>
                    <a:srgbClr val="0070C0"/>
                  </a:solidFill>
                </a:rPr>
                <a:t>Se dérober </a:t>
              </a:r>
              <a:r>
                <a:rPr lang="fr-FR" sz="1000" dirty="0"/>
                <a:t>:</a:t>
              </a:r>
            </a:p>
            <a:p>
              <a:pPr lvl="1"/>
              <a:r>
                <a:rPr lang="fr-FR" sz="1000" dirty="0"/>
                <a:t>Après attaque de volée</a:t>
              </a:r>
            </a:p>
            <a:p>
              <a:pPr lvl="1"/>
              <a:r>
                <a:rPr lang="fr-FR" sz="1000" dirty="0"/>
                <a:t>Mouvement d’une valeur de l’initiative.</a:t>
              </a:r>
            </a:p>
            <a:p>
              <a:endParaRPr lang="fr-FR" sz="1000" dirty="0"/>
            </a:p>
            <a:p>
              <a:r>
                <a:rPr lang="fr-FR" sz="1000" b="1" dirty="0">
                  <a:solidFill>
                    <a:srgbClr val="0070C0"/>
                  </a:solidFill>
                </a:rPr>
                <a:t>Interception</a:t>
              </a:r>
              <a:r>
                <a:rPr lang="fr-FR" sz="1000" dirty="0"/>
                <a:t> :</a:t>
              </a:r>
            </a:p>
            <a:p>
              <a:pPr lvl="1"/>
              <a:r>
                <a:rPr lang="fr-FR" sz="1000" dirty="0"/>
                <a:t>Tir au jugé sur une unité adverse entrée depuis la réserve (Véhicule : arme défensive.).</a:t>
              </a:r>
            </a:p>
            <a:p>
              <a:endParaRPr lang="fr-FR" sz="1000" dirty="0"/>
            </a:p>
            <a:p>
              <a:r>
                <a:rPr lang="fr-FR" sz="1000" b="1" dirty="0">
                  <a:solidFill>
                    <a:srgbClr val="0070C0"/>
                  </a:solidFill>
                </a:rPr>
                <a:t>La mort ou la gloire </a:t>
              </a:r>
              <a:r>
                <a:rPr lang="fr-FR" sz="1000" dirty="0"/>
                <a:t>:</a:t>
              </a:r>
            </a:p>
            <a:p>
              <a:pPr lvl="1"/>
              <a:r>
                <a:rPr lang="fr-FR" sz="1000" dirty="0"/>
                <a:t>Stop un vhl « passe à travers » (socle à socle avec unité).</a:t>
              </a:r>
            </a:p>
            <a:p>
              <a:pPr lvl="1"/>
              <a:r>
                <a:rPr lang="fr-FR" sz="1000" dirty="0"/>
                <a:t>1 fig pas forcement socle à socle tir OU mêlée,</a:t>
              </a:r>
            </a:p>
            <a:p>
              <a:pPr lvl="1"/>
              <a:r>
                <a:rPr lang="fr-FR" sz="1000" dirty="0"/>
                <a:t>Toute les attaque touche auto, jet de blessure contre blindage avant</a:t>
              </a:r>
            </a:p>
            <a:p>
              <a:pPr lvl="1"/>
              <a:r>
                <a:rPr lang="fr-FR" sz="1000" dirty="0"/>
                <a:t>Si vhl détruit ou Fixée: fig attaquante reste, sinon retirée comme perte</a:t>
              </a:r>
            </a:p>
            <a:p>
              <a:pPr lvl="1"/>
              <a:r>
                <a:rPr lang="fr-FR" sz="1000" dirty="0"/>
                <a:t>Si vhl détruit, aucune touche affligée par son passage, sinon oui.</a:t>
              </a:r>
            </a:p>
            <a:p>
              <a:endParaRPr lang="fr-FR" sz="1000" dirty="0"/>
            </a:p>
            <a:p>
              <a:r>
                <a:rPr lang="fr-FR" sz="1000" b="1" dirty="0">
                  <a:solidFill>
                    <a:srgbClr val="0070C0"/>
                  </a:solidFill>
                </a:rPr>
                <a:t>Intervention héroïque </a:t>
              </a:r>
              <a:r>
                <a:rPr lang="fr-FR" sz="1000" dirty="0"/>
                <a:t>:</a:t>
              </a:r>
            </a:p>
            <a:p>
              <a:pPr lvl="1"/>
              <a:r>
                <a:rPr lang="fr-FR" sz="1000" dirty="0"/>
                <a:t>Lance un Défi</a:t>
              </a:r>
            </a:p>
            <a:p>
              <a:endParaRPr lang="fr-FR" sz="1000" dirty="0">
                <a:solidFill>
                  <a:srgbClr val="FF0000"/>
                </a:solidFill>
              </a:endParaRPr>
            </a:p>
            <a:p>
              <a:r>
                <a:rPr lang="fr-FR" sz="1000" b="1" dirty="0">
                  <a:solidFill>
                    <a:srgbClr val="0070C0"/>
                  </a:solidFill>
                </a:rPr>
                <a:t>Annuler</a:t>
              </a:r>
              <a:r>
                <a:rPr lang="fr-FR" sz="1000" dirty="0"/>
                <a:t>:</a:t>
              </a:r>
            </a:p>
            <a:p>
              <a:pPr lvl="1"/>
              <a:r>
                <a:rPr lang="fr-FR" sz="1000" dirty="0"/>
                <a:t>Lorsqu’on rate un test de résistance contre une malédiction psychique.</a:t>
              </a:r>
            </a:p>
            <a:p>
              <a:pPr lvl="1"/>
              <a:r>
                <a:rPr lang="fr-FR" sz="1000" dirty="0"/>
                <a:t>Figurine ayant le trait psyker et une ligne de vue vers l’unité cible OU vers le focus de la malédiction psychique.</a:t>
              </a:r>
            </a:p>
            <a:p>
              <a:pPr lvl="1"/>
              <a:r>
                <a:rPr lang="fr-FR" sz="1000" dirty="0"/>
                <a:t>Soustraire la carac de Volonté du focus de la malédiction psychique à la carac de Volonté de notre fig.</a:t>
              </a:r>
            </a:p>
            <a:p>
              <a:pPr lvl="1"/>
              <a:r>
                <a:rPr lang="fr-FR" sz="1000" dirty="0"/>
                <a:t>Faire un test de volonté en appliquant le modificateur du pouvoir au résultat du test.</a:t>
              </a:r>
            </a:p>
            <a:p>
              <a:pPr lvl="1"/>
              <a:r>
                <a:rPr lang="fr-FR" sz="1000" dirty="0"/>
                <a:t>Si réussi, la malédiction psychique rate. Si échec, on résout la malédiction psychique normalement.</a:t>
              </a:r>
            </a:p>
            <a:p>
              <a:pPr lvl="1"/>
              <a:endParaRPr lang="fr-FR" sz="1000" dirty="0"/>
            </a:p>
            <a:p>
              <a:r>
                <a:rPr lang="fr-FR" sz="1000" b="1" dirty="0">
                  <a:solidFill>
                    <a:srgbClr val="0070C0"/>
                  </a:solidFill>
                </a:rPr>
                <a:t>Médic</a:t>
              </a:r>
              <a:r>
                <a:rPr lang="fr-FR" sz="1000" dirty="0"/>
                <a:t> :</a:t>
              </a:r>
            </a:p>
            <a:p>
              <a:pPr lvl="1"/>
              <a:r>
                <a:rPr lang="fr-FR" sz="1000" dirty="0"/>
                <a:t>A la phase de tir, au moment de retirer les pertes. Faire un jet de rétablissement par chaque fig qui a une blessure non sauvegardée (sauf les figs qui ont « Médic »).</a:t>
              </a:r>
            </a:p>
            <a:p>
              <a:pPr lvl="1"/>
              <a:endParaRPr lang="fr-FR" sz="1000" dirty="0"/>
            </a:p>
            <a:p>
              <a:r>
                <a:rPr lang="fr-FR" sz="1000" b="1" dirty="0">
                  <a:solidFill>
                    <a:srgbClr val="0070C0"/>
                  </a:solidFill>
                </a:rPr>
                <a:t>Mur de bouclier </a:t>
              </a:r>
              <a:r>
                <a:rPr lang="fr-FR" sz="1000" dirty="0"/>
                <a:t>:</a:t>
              </a:r>
            </a:p>
            <a:p>
              <a:pPr lvl="1"/>
              <a:r>
                <a:rPr lang="fr-FR" sz="1000" dirty="0"/>
                <a:t>Lorsque l’adversaire choisit une arme pour tiré ou l ’attaque de volé d’une charge</a:t>
              </a:r>
            </a:p>
            <a:p>
              <a:pPr lvl="1"/>
              <a:r>
                <a:rPr lang="fr-FR" sz="1000" dirty="0"/>
                <a:t>L’unité doit compter une majorité de fig qui ont le trait bouclier</a:t>
              </a:r>
            </a:p>
            <a:p>
              <a:pPr lvl="1"/>
              <a:r>
                <a:rPr lang="fr-FR" sz="1000" dirty="0"/>
                <a:t>+1 en endurance pour la durée de la phase.</a:t>
              </a:r>
            </a:p>
            <a:p>
              <a:pPr lvl="1"/>
              <a:endParaRPr lang="fr-FR" sz="1000" dirty="0"/>
            </a:p>
            <a:p>
              <a:r>
                <a:rPr lang="fr-FR" sz="1000" b="1" dirty="0">
                  <a:solidFill>
                    <a:srgbClr val="0070C0"/>
                  </a:solidFill>
                </a:rPr>
                <a:t>Ecran de fumée </a:t>
              </a:r>
              <a:r>
                <a:rPr lang="fr-FR" sz="1000" dirty="0"/>
                <a:t>:</a:t>
              </a:r>
            </a:p>
            <a:p>
              <a:pPr lvl="1"/>
              <a:r>
                <a:rPr lang="fr-FR" sz="1000" dirty="0"/>
                <a:t>Lorsque l’adversaire choisit une arme pour tiré</a:t>
              </a:r>
            </a:p>
            <a:p>
              <a:pPr lvl="1"/>
              <a:r>
                <a:rPr lang="fr-FR" sz="1000" dirty="0"/>
                <a:t>L’unité doit compter une majorité de fig qui ont le trait écran de fumée</a:t>
              </a:r>
            </a:p>
            <a:p>
              <a:pPr lvl="1"/>
              <a:r>
                <a:rPr lang="fr-FR" sz="1000" dirty="0"/>
                <a:t>Jet de mitigation de dégât de dissimulation de 5+ pendant la phase contre :</a:t>
              </a:r>
            </a:p>
            <a:p>
              <a:pPr lvl="1"/>
              <a:r>
                <a:rPr lang="fr-FR" sz="1000" dirty="0"/>
                <a:t>	- blessure</a:t>
              </a:r>
            </a:p>
            <a:p>
              <a:pPr lvl="1"/>
              <a:r>
                <a:rPr lang="fr-FR" sz="1000" dirty="0"/>
                <a:t>	- touche pénétrantes</a:t>
              </a:r>
            </a:p>
            <a:p>
              <a:pPr lvl="1"/>
              <a:r>
                <a:rPr lang="fr-FR" sz="1000" dirty="0"/>
                <a:t>	- touches superficielles</a:t>
              </a:r>
            </a:p>
            <a:p>
              <a:pPr lvl="1"/>
              <a:endParaRPr lang="fr-FR" sz="1000" dirty="0"/>
            </a:p>
            <a:p>
              <a:pPr lvl="1"/>
              <a:endParaRPr lang="fr-FR" sz="1000" dirty="0"/>
            </a:p>
            <a:p>
              <a:pPr lvl="1"/>
              <a:endParaRPr lang="fr-FR" sz="1000" dirty="0"/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2D2067C4-1E5A-FE25-C748-7748E03ECC35}"/>
              </a:ext>
            </a:extLst>
          </p:cNvPr>
          <p:cNvGrpSpPr/>
          <p:nvPr/>
        </p:nvGrpSpPr>
        <p:grpSpPr>
          <a:xfrm>
            <a:off x="-13131" y="8656096"/>
            <a:ext cx="6967728" cy="914401"/>
            <a:chOff x="1462089" y="667502"/>
            <a:chExt cx="3170260" cy="280594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92ADA4F-E502-D3AC-96DD-896721B781B0}"/>
                </a:ext>
              </a:extLst>
            </p:cNvPr>
            <p:cNvSpPr/>
            <p:nvPr/>
          </p:nvSpPr>
          <p:spPr>
            <a:xfrm>
              <a:off x="1500207" y="717550"/>
              <a:ext cx="3032152" cy="27559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A46E713C-A15D-7878-F8EF-9C0F35F46779}"/>
                </a:ext>
              </a:extLst>
            </p:cNvPr>
            <p:cNvSpPr txBox="1"/>
            <p:nvPr/>
          </p:nvSpPr>
          <p:spPr>
            <a:xfrm>
              <a:off x="1462089" y="667502"/>
              <a:ext cx="3170260" cy="2644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b="1" dirty="0">
                  <a:solidFill>
                    <a:srgbClr val="0070C0"/>
                  </a:solidFill>
                </a:rPr>
                <a:t>Battre en retraite</a:t>
              </a:r>
            </a:p>
            <a:p>
              <a:r>
                <a:rPr lang="fr-FR" sz="1000" dirty="0"/>
                <a:t>Se déplacer de la valeur d’Initiative + 1D6 directement vers le point le plus proche de notre zone de déploiement (si pas de zone, vers le bord le plus proche). Pas à moins d’un pouce de l’ennemie.</a:t>
              </a:r>
            </a:p>
            <a:p>
              <a:r>
                <a:rPr lang="fr-FR" sz="1000" dirty="0"/>
                <a:t>Si on arrive en contact avec le bord du champ de bataille, il faut faire un test de commandement. Si échec =&gt; retiré comme perte. Sinon perd le statut en déroute et gagne Neutralisé.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338053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294</TotalTime>
  <Words>712</Words>
  <Application>Microsoft Office PowerPoint</Application>
  <PresentationFormat>Format A4 (210 x 297 mm)</PresentationFormat>
  <Paragraphs>105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Jean de SAINT ANGEL</dc:creator>
  <cp:lastModifiedBy>Jean de SAINT ANGEL</cp:lastModifiedBy>
  <cp:revision>24</cp:revision>
  <dcterms:created xsi:type="dcterms:W3CDTF">2025-09-03T08:09:41Z</dcterms:created>
  <dcterms:modified xsi:type="dcterms:W3CDTF">2026-07-13T06:43:10Z</dcterms:modified>
</cp:coreProperties>
</file>